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19"/>
  </p:notesMasterIdLst>
  <p:sldIdLst>
    <p:sldId id="256" r:id="rId4"/>
    <p:sldId id="25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9" r:id="rId14"/>
    <p:sldId id="301" r:id="rId15"/>
    <p:sldId id="298" r:id="rId16"/>
    <p:sldId id="299" r:id="rId17"/>
    <p:sldId id="287" r:id="rId18"/>
  </p:sldIdLst>
  <p:sldSz cx="18288000" cy="10287000"/>
  <p:notesSz cx="9925050" cy="67929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oppins 1" panose="020B0604020202020204" charset="0"/>
      <p:regular r:id="rId24"/>
    </p:embeddedFont>
    <p:embeddedFont>
      <p:font typeface="Poppins 1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AB2"/>
    <a:srgbClr val="032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A7C4A-449A-4FE0-A7D1-583D2352B8AA}" v="23" dt="2023-11-20T08:54:5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898" y="1"/>
            <a:ext cx="4300855" cy="340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1EF6-BE31-4F82-A8B3-D002AAC0A3A9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5" y="3269089"/>
            <a:ext cx="7940040" cy="2674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2089"/>
            <a:ext cx="4300855" cy="340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898" y="6452089"/>
            <a:ext cx="4300855" cy="340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04365-A369-4735-953A-CBF6E70C6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We’re excited to share some significant updates that have been implemented to enhance our user experience across all our platforms.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9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8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that's not all—our team has been hard at work implementing a range of updates, performance improvements, and fixes across the board. </a:t>
            </a:r>
            <a:b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changes are geared towards providing a smoother and more efficient experience while using our platforms.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5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00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8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48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1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4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3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4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27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69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1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104365-A369-4735-953A-CBF6E70C63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4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0915004" y="5753100"/>
            <a:ext cx="3978020" cy="701126"/>
          </a:xfrm>
          <a:custGeom>
            <a:avLst/>
            <a:gdLst/>
            <a:ahLst/>
            <a:cxnLst/>
            <a:rect l="l" t="t" r="r" b="b"/>
            <a:pathLst>
              <a:path w="3978020" h="701126">
                <a:moveTo>
                  <a:pt x="0" y="0"/>
                </a:moveTo>
                <a:lnTo>
                  <a:pt x="3978019" y="0"/>
                </a:lnTo>
                <a:lnTo>
                  <a:pt x="3978019" y="701126"/>
                </a:lnTo>
                <a:lnTo>
                  <a:pt x="0" y="7011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 rot="-5400000">
            <a:off x="-810993" y="3353349"/>
            <a:ext cx="5186198" cy="2593099"/>
          </a:xfrm>
          <a:custGeom>
            <a:avLst/>
            <a:gdLst/>
            <a:ahLst/>
            <a:cxnLst/>
            <a:rect l="l" t="t" r="r" b="b"/>
            <a:pathLst>
              <a:path w="5186198" h="2593099">
                <a:moveTo>
                  <a:pt x="0" y="0"/>
                </a:moveTo>
                <a:lnTo>
                  <a:pt x="5186198" y="0"/>
                </a:lnTo>
                <a:lnTo>
                  <a:pt x="5186198" y="2593099"/>
                </a:lnTo>
                <a:lnTo>
                  <a:pt x="0" y="25930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065956" y="454609"/>
            <a:ext cx="5194424" cy="6797016"/>
            <a:chOff x="0" y="0"/>
            <a:chExt cx="1913890" cy="2504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504366"/>
            </a:xfrm>
            <a:custGeom>
              <a:avLst/>
              <a:gdLst/>
              <a:ahLst/>
              <a:cxnLst/>
              <a:rect l="l" t="t" r="r" b="b"/>
              <a:pathLst>
                <a:path w="1913890" h="2504366">
                  <a:moveTo>
                    <a:pt x="0" y="0"/>
                  </a:moveTo>
                  <a:lnTo>
                    <a:pt x="1913890" y="0"/>
                  </a:lnTo>
                  <a:lnTo>
                    <a:pt x="1913890" y="2504366"/>
                  </a:lnTo>
                  <a:lnTo>
                    <a:pt x="0" y="2504366"/>
                  </a:lnTo>
                  <a:close/>
                </a:path>
              </a:pathLst>
            </a:custGeom>
            <a:solidFill>
              <a:srgbClr val="3783B5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3022545" y="4598387"/>
            <a:ext cx="5281629" cy="5281629"/>
          </a:xfrm>
          <a:custGeom>
            <a:avLst/>
            <a:gdLst/>
            <a:ahLst/>
            <a:cxnLst/>
            <a:rect l="l" t="t" r="r" b="b"/>
            <a:pathLst>
              <a:path w="5281629" h="5281629">
                <a:moveTo>
                  <a:pt x="0" y="0"/>
                </a:moveTo>
                <a:lnTo>
                  <a:pt x="5281629" y="0"/>
                </a:lnTo>
                <a:lnTo>
                  <a:pt x="5281629" y="5281629"/>
                </a:lnTo>
                <a:lnTo>
                  <a:pt x="0" y="52816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-5400000">
            <a:off x="485556" y="7238374"/>
            <a:ext cx="2593099" cy="2593099"/>
          </a:xfrm>
          <a:custGeom>
            <a:avLst/>
            <a:gdLst/>
            <a:ahLst/>
            <a:cxnLst/>
            <a:rect l="l" t="t" r="r" b="b"/>
            <a:pathLst>
              <a:path w="2593099" h="2593099">
                <a:moveTo>
                  <a:pt x="0" y="0"/>
                </a:moveTo>
                <a:lnTo>
                  <a:pt x="2593099" y="0"/>
                </a:lnTo>
                <a:lnTo>
                  <a:pt x="2593099" y="2593099"/>
                </a:lnTo>
                <a:lnTo>
                  <a:pt x="0" y="25930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4554200" y="800100"/>
            <a:ext cx="2807120" cy="372581"/>
          </a:xfrm>
          <a:custGeom>
            <a:avLst/>
            <a:gdLst/>
            <a:ahLst/>
            <a:cxnLst/>
            <a:rect l="l" t="t" r="r" b="b"/>
            <a:pathLst>
              <a:path w="3570874" h="473952">
                <a:moveTo>
                  <a:pt x="0" y="0"/>
                </a:moveTo>
                <a:lnTo>
                  <a:pt x="3570874" y="0"/>
                </a:lnTo>
                <a:lnTo>
                  <a:pt x="3570874" y="473953"/>
                </a:lnTo>
                <a:lnTo>
                  <a:pt x="0" y="473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956120" y="8217635"/>
            <a:ext cx="1938557" cy="694852"/>
          </a:xfrm>
          <a:custGeom>
            <a:avLst/>
            <a:gdLst/>
            <a:ahLst/>
            <a:cxnLst/>
            <a:rect l="l" t="t" r="r" b="b"/>
            <a:pathLst>
              <a:path w="1938557" h="694852">
                <a:moveTo>
                  <a:pt x="0" y="0"/>
                </a:moveTo>
                <a:lnTo>
                  <a:pt x="1938557" y="0"/>
                </a:lnTo>
                <a:lnTo>
                  <a:pt x="1938557" y="694852"/>
                </a:lnTo>
                <a:lnTo>
                  <a:pt x="0" y="6948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466898" y="8265486"/>
            <a:ext cx="2458714" cy="599150"/>
          </a:xfrm>
          <a:custGeom>
            <a:avLst/>
            <a:gdLst/>
            <a:ahLst/>
            <a:cxnLst/>
            <a:rect l="l" t="t" r="r" b="b"/>
            <a:pathLst>
              <a:path w="2458714" h="599150">
                <a:moveTo>
                  <a:pt x="0" y="0"/>
                </a:moveTo>
                <a:lnTo>
                  <a:pt x="2458714" y="0"/>
                </a:lnTo>
                <a:lnTo>
                  <a:pt x="2458714" y="599150"/>
                </a:lnTo>
                <a:lnTo>
                  <a:pt x="0" y="5991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497832" y="8206818"/>
            <a:ext cx="1743898" cy="647001"/>
          </a:xfrm>
          <a:custGeom>
            <a:avLst/>
            <a:gdLst/>
            <a:ahLst/>
            <a:cxnLst/>
            <a:rect l="l" t="t" r="r" b="b"/>
            <a:pathLst>
              <a:path w="1743898" h="647001">
                <a:moveTo>
                  <a:pt x="0" y="0"/>
                </a:moveTo>
                <a:lnTo>
                  <a:pt x="1743898" y="0"/>
                </a:lnTo>
                <a:lnTo>
                  <a:pt x="1743898" y="647000"/>
                </a:lnTo>
                <a:lnTo>
                  <a:pt x="0" y="6470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813950" y="8403827"/>
            <a:ext cx="2408910" cy="322469"/>
          </a:xfrm>
          <a:custGeom>
            <a:avLst/>
            <a:gdLst/>
            <a:ahLst/>
            <a:cxnLst/>
            <a:rect l="l" t="t" r="r" b="b"/>
            <a:pathLst>
              <a:path w="2408910" h="322469">
                <a:moveTo>
                  <a:pt x="0" y="0"/>
                </a:moveTo>
                <a:lnTo>
                  <a:pt x="2408910" y="0"/>
                </a:lnTo>
                <a:lnTo>
                  <a:pt x="2408910" y="322468"/>
                </a:lnTo>
                <a:lnTo>
                  <a:pt x="0" y="32246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b="-93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795080" y="8171123"/>
            <a:ext cx="2195661" cy="787877"/>
          </a:xfrm>
          <a:custGeom>
            <a:avLst/>
            <a:gdLst/>
            <a:ahLst/>
            <a:cxnLst/>
            <a:rect l="l" t="t" r="r" b="b"/>
            <a:pathLst>
              <a:path w="2195661" h="787877">
                <a:moveTo>
                  <a:pt x="0" y="0"/>
                </a:moveTo>
                <a:lnTo>
                  <a:pt x="2195661" y="0"/>
                </a:lnTo>
                <a:lnTo>
                  <a:pt x="2195661" y="787877"/>
                </a:lnTo>
                <a:lnTo>
                  <a:pt x="0" y="78787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9566715" y="2397806"/>
            <a:ext cx="7041266" cy="19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2"/>
              </a:lnSpc>
            </a:pPr>
            <a:r>
              <a:rPr lang="en-US" sz="7587" spc="-300" dirty="0">
                <a:solidFill>
                  <a:schemeClr val="bg1"/>
                </a:solidFill>
                <a:latin typeface="Poppins 1 Bold"/>
              </a:rPr>
              <a:t>1.79 Database Release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88051" y="4788540"/>
            <a:ext cx="7692585" cy="87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18"/>
              </a:lnSpc>
            </a:pPr>
            <a:r>
              <a:rPr lang="en-US" sz="2513" dirty="0">
                <a:solidFill>
                  <a:srgbClr val="FAFBFB"/>
                </a:solidFill>
                <a:latin typeface="Poppins 1"/>
              </a:rPr>
              <a:t>November 23 updates to Cloud and Care Control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2081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New load and close animated screens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New iconography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Branding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F2686-DFF5-8479-BE4C-B23865B96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214" y="2247900"/>
            <a:ext cx="7076133" cy="5272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7B8959-0AE2-E7BA-3E3B-0CD940C84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372" y="3829496"/>
            <a:ext cx="3030127" cy="5272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068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1219200" y="3266996"/>
            <a:ext cx="7772400" cy="545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18+ Age Category for Risk Assessments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Org Management Fixes &amp; Updates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Corrections – Removing Red Flags from notes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Corrections – Basic editing of Incidents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Corrections – Move note to other Staff Member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Closing Heath Issue removed Red Flag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Incident summary uses drop-down list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(Wind.) Incident summary – removed ‘Other’ option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16 Bug Fixes &amp; Other Changes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0FA54-F694-84DD-4BF8-61DE60A8BDEA}"/>
              </a:ext>
            </a:extLst>
          </p:cNvPr>
          <p:cNvSpPr txBox="1"/>
          <p:nvPr/>
        </p:nvSpPr>
        <p:spPr>
          <a:xfrm>
            <a:off x="8985913" y="3266996"/>
            <a:ext cx="8810843" cy="6073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(Pock./Mob.) Facial Recognition sign in/out fixed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(Pock./Mob.) Keyring Site Switch Support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(Mob.) Day Centre fixes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(Mob.) Agency sign in fixed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(Mob.) General Note recording fixed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(Mob.) Photo Upload tool fixed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(Mob.) Generic &amp; Bed Rail RA’s fixed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(Mob) QR Codes for Intensive Care Monitoring fixed</a:t>
            </a: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1219955" lvl="2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91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185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  <a:p>
            <a:pPr marL="0" lvl="0" indent="0" algn="l">
              <a:lnSpc>
                <a:spcPts val="7128"/>
              </a:lnSpc>
              <a:spcBef>
                <a:spcPct val="0"/>
              </a:spcBef>
            </a:pPr>
            <a:endParaRPr lang="en-US" sz="7200" dirty="0">
              <a:solidFill>
                <a:srgbClr val="FAFBFB"/>
              </a:solidFill>
              <a:latin typeface="Poppins 1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Version Numbers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E6FC0-B1DE-DEE8-2437-4D463FBED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7478642" cy="747864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3F5E31D3-3C87-024A-0136-8471737A9514}"/>
              </a:ext>
            </a:extLst>
          </p:cNvPr>
          <p:cNvSpPr txBox="1"/>
          <p:nvPr/>
        </p:nvSpPr>
        <p:spPr>
          <a:xfrm>
            <a:off x="914400" y="3086100"/>
            <a:ext cx="8077200" cy="1351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As of Weds 22</a:t>
            </a:r>
            <a:r>
              <a:rPr lang="en-US" sz="2800" baseline="30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 November 2023 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699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899"/>
            <a:ext cx="6203532" cy="94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Cloud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4716" y="3086100"/>
            <a:ext cx="16278565" cy="6419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Includes the first version of </a:t>
            </a:r>
            <a:r>
              <a:rPr lang="en-GB" sz="2000" dirty="0">
                <a:solidFill>
                  <a:srgbClr val="19BAB2"/>
                </a:solidFill>
                <a:latin typeface="Poppins 1" panose="020B0604020202020204" charset="0"/>
                <a:cs typeface="Poppins 1" panose="020B0604020202020204" charset="0"/>
              </a:rPr>
              <a:t>Single Custom Forms </a:t>
            </a: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 Care Planning: accessible via Recording Areas and shown in Monitoring Analysis, Risk Assessments, and Incident Analysis. This version is a mirror of the functionality in CC Windows &amp; CC Mobile, with support for new question types – Body Map, Photo &amp; Document Upload, Complex &amp; Multi Select Down, Grid Select, and Signature.</a:t>
            </a: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Includes the first version of </a:t>
            </a:r>
            <a:r>
              <a:rPr lang="en-GB" sz="2000" dirty="0">
                <a:solidFill>
                  <a:srgbClr val="19BAB2"/>
                </a:solidFill>
                <a:latin typeface="Poppins 1" panose="020B0604020202020204" charset="0"/>
                <a:cs typeface="Poppins 1" panose="020B0604020202020204" charset="0"/>
              </a:rPr>
              <a:t>Care Review Editing</a:t>
            </a: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 for Care Planning: allowing users to create new care reviews and finish incomplete ones.</a:t>
            </a: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Includes "</a:t>
            </a:r>
            <a:r>
              <a:rPr lang="en-GB" sz="2000" dirty="0">
                <a:solidFill>
                  <a:srgbClr val="19BAB2"/>
                </a:solidFill>
                <a:latin typeface="Poppins 1" panose="020B0604020202020204" charset="0"/>
                <a:cs typeface="Poppins 1" panose="020B0604020202020204" charset="0"/>
              </a:rPr>
              <a:t>My Hub</a:t>
            </a: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" rebranding.</a:t>
            </a: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Includes the ability to record additional </a:t>
            </a:r>
            <a:r>
              <a:rPr lang="en-GB" sz="2000" dirty="0">
                <a:solidFill>
                  <a:srgbClr val="19BAB2"/>
                </a:solidFill>
                <a:latin typeface="Poppins 1" panose="020B0604020202020204" charset="0"/>
                <a:cs typeface="Poppins 1" panose="020B0604020202020204" charset="0"/>
              </a:rPr>
              <a:t>Risk Assessments</a:t>
            </a: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: Bed Rail, Burns and scalds, Falls, General, Medication, Movement, PEEPs, and Generic.</a:t>
            </a: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Includes the ability to record </a:t>
            </a:r>
            <a:r>
              <a:rPr lang="en-GB" sz="2000" dirty="0">
                <a:solidFill>
                  <a:srgbClr val="19BAB2"/>
                </a:solidFill>
                <a:latin typeface="Poppins 1" panose="020B0604020202020204" charset="0"/>
                <a:cs typeface="Poppins 1" panose="020B0604020202020204" charset="0"/>
              </a:rPr>
              <a:t>Mental Capacity Assessments</a:t>
            </a: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.</a:t>
            </a:r>
            <a:endParaRPr lang="en-GB" sz="2000" dirty="0">
              <a:solidFill>
                <a:srgbClr val="19BAB2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31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7"/>
            <a:ext cx="8201898" cy="46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 </a:t>
            </a:r>
          </a:p>
        </p:txBody>
      </p:sp>
    </p:spTree>
    <p:extLst>
      <p:ext uri="{BB962C8B-B14F-4D97-AF65-F5344CB8AC3E}">
        <p14:creationId xmlns:p14="http://schemas.microsoft.com/office/powerpoint/2010/main" val="2286096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Cloud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4716" y="3086100"/>
            <a:ext cx="16278565" cy="545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Adds the ability to delete permission role assignments in each app's permission settings.</a:t>
            </a:r>
          </a:p>
          <a:p>
            <a:pPr marL="305555" lvl="1">
              <a:lnSpc>
                <a:spcPct val="200000"/>
              </a:lnSpc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Fixes an issue in all apps where a return URL was specified when the user logged out.</a:t>
            </a:r>
          </a:p>
          <a:p>
            <a:pPr marL="305555" lvl="1">
              <a:lnSpc>
                <a:spcPct val="200000"/>
              </a:lnSpc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Fixes an issue where an invalid return URL was specified when the user's session timed out.</a:t>
            </a:r>
          </a:p>
          <a:p>
            <a:pPr marL="305555" lvl="1">
              <a:lnSpc>
                <a:spcPct val="200000"/>
              </a:lnSpc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Adds support for saving files to remote shares (web to SQL box).</a:t>
            </a:r>
          </a:p>
          <a:p>
            <a:pPr marL="305555" lvl="1">
              <a:lnSpc>
                <a:spcPct val="200000"/>
              </a:lnSpc>
            </a:pPr>
            <a:endParaRPr lang="en-GB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Includes deep link updates to Insights.</a:t>
            </a: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Other Changes &amp; Fixes</a:t>
            </a:r>
          </a:p>
        </p:txBody>
      </p:sp>
    </p:spTree>
    <p:extLst>
      <p:ext uri="{BB962C8B-B14F-4D97-AF65-F5344CB8AC3E}">
        <p14:creationId xmlns:p14="http://schemas.microsoft.com/office/powerpoint/2010/main" val="2294756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7" y="800100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2597" y="1070327"/>
            <a:ext cx="605284" cy="462148"/>
          </a:xfrm>
          <a:custGeom>
            <a:avLst/>
            <a:gdLst/>
            <a:ahLst/>
            <a:cxnLst/>
            <a:rect l="l" t="t" r="r" b="b"/>
            <a:pathLst>
              <a:path w="605284" h="462148">
                <a:moveTo>
                  <a:pt x="0" y="0"/>
                </a:moveTo>
                <a:lnTo>
                  <a:pt x="605284" y="0"/>
                </a:lnTo>
                <a:lnTo>
                  <a:pt x="605284" y="462147"/>
                </a:lnTo>
                <a:lnTo>
                  <a:pt x="0" y="4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3173007" y="7113993"/>
            <a:ext cx="5374901" cy="2687450"/>
          </a:xfrm>
          <a:custGeom>
            <a:avLst/>
            <a:gdLst/>
            <a:ahLst/>
            <a:cxnLst/>
            <a:rect l="l" t="t" r="r" b="b"/>
            <a:pathLst>
              <a:path w="5374901" h="2687450">
                <a:moveTo>
                  <a:pt x="0" y="2687451"/>
                </a:moveTo>
                <a:lnTo>
                  <a:pt x="5374900" y="2687451"/>
                </a:lnTo>
                <a:lnTo>
                  <a:pt x="5374900" y="0"/>
                </a:lnTo>
                <a:lnTo>
                  <a:pt x="0" y="0"/>
                </a:lnTo>
                <a:lnTo>
                  <a:pt x="0" y="268745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5400000">
            <a:off x="-858169" y="3082818"/>
            <a:ext cx="5374901" cy="2687450"/>
          </a:xfrm>
          <a:custGeom>
            <a:avLst/>
            <a:gdLst/>
            <a:ahLst/>
            <a:cxnLst/>
            <a:rect l="l" t="t" r="r" b="b"/>
            <a:pathLst>
              <a:path w="5374901" h="2687450">
                <a:moveTo>
                  <a:pt x="0" y="0"/>
                </a:moveTo>
                <a:lnTo>
                  <a:pt x="5374901" y="0"/>
                </a:lnTo>
                <a:lnTo>
                  <a:pt x="5374901" y="2687450"/>
                </a:lnTo>
                <a:lnTo>
                  <a:pt x="0" y="2687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V="1">
            <a:off x="5855729" y="4429238"/>
            <a:ext cx="2683194" cy="2683194"/>
          </a:xfrm>
          <a:custGeom>
            <a:avLst/>
            <a:gdLst/>
            <a:ahLst/>
            <a:cxnLst/>
            <a:rect l="l" t="t" r="r" b="b"/>
            <a:pathLst>
              <a:path w="2683194" h="2683194">
                <a:moveTo>
                  <a:pt x="0" y="2683194"/>
                </a:moveTo>
                <a:lnTo>
                  <a:pt x="2683195" y="2683194"/>
                </a:lnTo>
                <a:lnTo>
                  <a:pt x="2683195" y="0"/>
                </a:lnTo>
                <a:lnTo>
                  <a:pt x="0" y="0"/>
                </a:lnTo>
                <a:lnTo>
                  <a:pt x="0" y="268319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3173007" y="1748133"/>
            <a:ext cx="2683194" cy="5361604"/>
            <a:chOff x="0" y="0"/>
            <a:chExt cx="1913890" cy="38243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3824367"/>
            </a:xfrm>
            <a:custGeom>
              <a:avLst/>
              <a:gdLst/>
              <a:ahLst/>
              <a:cxnLst/>
              <a:rect l="l" t="t" r="r" b="b"/>
              <a:pathLst>
                <a:path w="1913890" h="3824367">
                  <a:moveTo>
                    <a:pt x="0" y="0"/>
                  </a:moveTo>
                  <a:lnTo>
                    <a:pt x="1913890" y="0"/>
                  </a:lnTo>
                  <a:lnTo>
                    <a:pt x="1913890" y="3824367"/>
                  </a:lnTo>
                  <a:lnTo>
                    <a:pt x="0" y="3824367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5864713" y="1739093"/>
            <a:ext cx="2683194" cy="2683194"/>
          </a:xfrm>
          <a:custGeom>
            <a:avLst/>
            <a:gdLst/>
            <a:ahLst/>
            <a:cxnLst/>
            <a:rect l="l" t="t" r="r" b="b"/>
            <a:pathLst>
              <a:path w="2683194" h="2683194">
                <a:moveTo>
                  <a:pt x="0" y="0"/>
                </a:moveTo>
                <a:lnTo>
                  <a:pt x="2683194" y="0"/>
                </a:lnTo>
                <a:lnTo>
                  <a:pt x="2683194" y="2683194"/>
                </a:lnTo>
                <a:lnTo>
                  <a:pt x="0" y="26831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9525000" y="4646601"/>
            <a:ext cx="7855625" cy="99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12"/>
              </a:lnSpc>
            </a:pPr>
            <a:r>
              <a:rPr lang="en-US" sz="7587" spc="-151" dirty="0">
                <a:solidFill>
                  <a:schemeClr val="bg1"/>
                </a:solidFill>
                <a:latin typeface="Poppins 1 Bold"/>
              </a:rPr>
              <a:t>Thank you </a:t>
            </a:r>
          </a:p>
        </p:txBody>
      </p:sp>
      <p:sp>
        <p:nvSpPr>
          <p:cNvPr id="13" name="Freeform 13"/>
          <p:cNvSpPr/>
          <p:nvPr/>
        </p:nvSpPr>
        <p:spPr>
          <a:xfrm>
            <a:off x="485556" y="7123034"/>
            <a:ext cx="2683194" cy="2683194"/>
          </a:xfrm>
          <a:custGeom>
            <a:avLst/>
            <a:gdLst/>
            <a:ahLst/>
            <a:cxnLst/>
            <a:rect l="l" t="t" r="r" b="b"/>
            <a:pathLst>
              <a:path w="2683194" h="2683194">
                <a:moveTo>
                  <a:pt x="0" y="0"/>
                </a:moveTo>
                <a:lnTo>
                  <a:pt x="2683195" y="0"/>
                </a:lnTo>
                <a:lnTo>
                  <a:pt x="2683195" y="2683194"/>
                </a:lnTo>
                <a:lnTo>
                  <a:pt x="0" y="2683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598E91C-A8D6-B4E2-570E-25AD11AA2895}"/>
              </a:ext>
            </a:extLst>
          </p:cNvPr>
          <p:cNvSpPr txBox="1"/>
          <p:nvPr/>
        </p:nvSpPr>
        <p:spPr>
          <a:xfrm>
            <a:off x="9294888" y="5724467"/>
            <a:ext cx="7453481" cy="746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5555" lvl="1">
              <a:lnSpc>
                <a:spcPct val="200000"/>
              </a:lnSpc>
            </a:pPr>
            <a:r>
              <a:rPr lang="en-US" sz="280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support@carecontrolsystems.co.uk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Overview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200" y="3565103"/>
            <a:ext cx="15849600" cy="2111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151645">
              <a:lnSpc>
                <a:spcPts val="5661"/>
              </a:lnSpc>
            </a:pPr>
            <a:r>
              <a:rPr lang="en-US" sz="283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 This release contains changes to Windows, Mobile, Pocket and eMAR. These are predominantly branding changes and bug fixes, but some new functionality has been added.</a:t>
            </a:r>
            <a:endParaRPr lang="en-US" sz="2830" dirty="0">
              <a:solidFill>
                <a:srgbClr val="FAFBFB"/>
              </a:solidFill>
              <a:latin typeface="Poppins 1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Care Control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C382C01-EC71-1289-FA25-F56A452493A0}"/>
              </a:ext>
            </a:extLst>
          </p:cNvPr>
          <p:cNvSpPr txBox="1"/>
          <p:nvPr/>
        </p:nvSpPr>
        <p:spPr>
          <a:xfrm>
            <a:off x="1222612" y="6583059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Cloud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3FD31B7-1E98-3704-806A-151AE855D72C}"/>
              </a:ext>
            </a:extLst>
          </p:cNvPr>
          <p:cNvSpPr txBox="1"/>
          <p:nvPr/>
        </p:nvSpPr>
        <p:spPr>
          <a:xfrm>
            <a:off x="1202170" y="7115473"/>
            <a:ext cx="15849600" cy="1380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indent="-151645">
              <a:lnSpc>
                <a:spcPts val="5661"/>
              </a:lnSpc>
            </a:pPr>
            <a:r>
              <a:rPr lang="en-US" sz="2830" dirty="0">
                <a:solidFill>
                  <a:schemeClr val="bg1"/>
                </a:solidFill>
                <a:latin typeface="Poppins 1" panose="020B0604020202020204" charset="0"/>
                <a:cs typeface="Poppins 1" panose="020B0604020202020204" charset="0"/>
              </a:rPr>
              <a:t> In line with previous Cloud updates, this one contains a range of new features as well as amendments to existing areas of the system. </a:t>
            </a:r>
            <a:endParaRPr lang="en-US" sz="2830" dirty="0">
              <a:solidFill>
                <a:srgbClr val="FAFBFB"/>
              </a:solidFill>
              <a:latin typeface="Poppins 1 Bold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3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550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(Wind.) Food Intake Analysis &amp; ABC </a:t>
            </a:r>
            <a:r>
              <a:rPr lang="en-US" sz="2000" b="1" dirty="0" err="1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Behaviour</a:t>
            </a:r>
            <a:r>
              <a:rPr lang="en-US" sz="2000" b="1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 Reports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10 new Custom Fields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Maintenance Tool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Care Review Proposals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Zero Stock Support added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(eMar) Additional Comments now available in Stock Adjustments.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E5F65-9E4C-4923-93EF-48E9C3AA0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9" y="3390900"/>
            <a:ext cx="848732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74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550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Food Intake Analysis &amp; ABC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Behaviour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 Reports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(Wind.) 10 new Custom Fields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Maintenance Tool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Care Review Proposals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Zero Stock Support added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Additional Comments now available in Stock Adjustments.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764D6-29CD-B325-EE56-B98DFB25B2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75"/>
          <a:stretch/>
        </p:blipFill>
        <p:spPr>
          <a:xfrm>
            <a:off x="8947232" y="3339483"/>
            <a:ext cx="8467292" cy="5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7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550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Food Intake Analysis &amp; ABC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Behaviour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 Reports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10 new Custom Fields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(Mob.) Maintenance Tool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Care Review Proposals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Zero Stock Support added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Additional Comments now available in Stock Adjustments.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EA650-2D45-2ADA-7877-2C26830F1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093" y="2775779"/>
            <a:ext cx="8611270" cy="62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7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550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Food Intake Analysis &amp; ABC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Behaviour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 Reports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10 new Custom Fields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Maintenance Tool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(Mob.) Care Review Proposals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Zero Stock Support added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Additional Comments now available in Stock Adjustments.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CBBD1B-ADB5-9FB6-FE3C-C8BC77D66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00" y="2517207"/>
            <a:ext cx="8836048" cy="65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550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Food Intake Analysis &amp; ABC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Behaviour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 Reports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10 new Custom Fields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Maintenance Tool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Care Review Proposals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eMar</a:t>
            </a: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) Zero Stock Support added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Additional Comments now available in Stock Adjustments.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 </a:t>
            </a:r>
          </a:p>
        </p:txBody>
      </p:sp>
      <p:pic>
        <p:nvPicPr>
          <p:cNvPr id="1026" name="Picture 2" descr="A screenshot of a medical application&#10;&#10;Description automatically generated">
            <a:extLst>
              <a:ext uri="{FF2B5EF4-FFF2-40B4-BE49-F238E27FC236}">
                <a16:creationId xmlns:a16="http://schemas.microsoft.com/office/drawing/2014/main" id="{636C874C-15BC-D404-917F-1D595B63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01" y="2735218"/>
            <a:ext cx="8201897" cy="61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5505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Food Intake Analysis &amp; ABC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Behaviour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 Reports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(Wind.) 10 new Custom Fields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Maintenance Tool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(Mob.) Care Review Proposals now available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(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eMar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) Zero Stock Support added</a:t>
            </a:r>
          </a:p>
          <a:p>
            <a:pPr marL="762755" lvl="1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eMar</a:t>
            </a: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) Additional Comments now available in Stock Adjustments.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New Features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1AEA9E-210E-73CF-233E-EE919CBA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51" y="2600597"/>
            <a:ext cx="7988663" cy="599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9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032A44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6583317" y="1074684"/>
            <a:ext cx="609648" cy="457790"/>
          </a:xfrm>
          <a:custGeom>
            <a:avLst/>
            <a:gdLst/>
            <a:ahLst/>
            <a:cxnLst/>
            <a:rect l="l" t="t" r="r" b="b"/>
            <a:pathLst>
              <a:path w="609648" h="457790">
                <a:moveTo>
                  <a:pt x="0" y="0"/>
                </a:moveTo>
                <a:lnTo>
                  <a:pt x="609647" y="0"/>
                </a:lnTo>
                <a:lnTo>
                  <a:pt x="609647" y="457790"/>
                </a:lnTo>
                <a:lnTo>
                  <a:pt x="0" y="457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02170" y="1104900"/>
            <a:ext cx="6203532" cy="941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8"/>
              </a:lnSpc>
              <a:spcBef>
                <a:spcPct val="0"/>
              </a:spcBef>
            </a:pPr>
            <a:r>
              <a:rPr lang="en-US" sz="7200" dirty="0">
                <a:solidFill>
                  <a:srgbClr val="FAFBFB"/>
                </a:solidFill>
                <a:latin typeface="Poppins 1 Bold"/>
              </a:rPr>
              <a:t>Care Control</a:t>
            </a:r>
            <a:endParaRPr lang="en-US" sz="7200" dirty="0"/>
          </a:p>
        </p:txBody>
      </p:sp>
      <p:sp>
        <p:nvSpPr>
          <p:cNvPr id="5" name="TextBox 5"/>
          <p:cNvSpPr txBox="1"/>
          <p:nvPr/>
        </p:nvSpPr>
        <p:spPr>
          <a:xfrm>
            <a:off x="914400" y="3086100"/>
            <a:ext cx="8077200" cy="2081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Poppins 1 Bold" panose="020B0604020202020204" charset="0"/>
                <a:cs typeface="Poppins 1 Bold" panose="020B0604020202020204" charset="0"/>
              </a:rPr>
              <a:t>New load and close animated screens</a:t>
            </a: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Poppins 1" panose="020B0604020202020204" charset="0"/>
                <a:cs typeface="Poppins 1" panose="020B0604020202020204" charset="0"/>
              </a:rPr>
              <a:t>New iconography</a:t>
            </a:r>
            <a:endParaRPr lang="en-US" sz="2000" dirty="0">
              <a:solidFill>
                <a:schemeClr val="bg1"/>
              </a:solidFill>
              <a:latin typeface="Poppins 1 Bold" panose="020B0604020202020204" charset="0"/>
              <a:cs typeface="Poppins 1 Bold" panose="020B0604020202020204" charset="0"/>
            </a:endParaRPr>
          </a:p>
          <a:p>
            <a:pPr marL="762755" lvl="1" indent="-457200">
              <a:lnSpc>
                <a:spcPts val="5661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Poppins 1" panose="020B0604020202020204" charset="0"/>
              <a:cs typeface="Poppins 1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19200" y="2110241"/>
            <a:ext cx="1175568" cy="137659"/>
          </a:xfrm>
          <a:prstGeom prst="rect">
            <a:avLst/>
          </a:prstGeom>
          <a:solidFill>
            <a:srgbClr val="19BAB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2170" y="2541658"/>
            <a:ext cx="8201898" cy="46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51"/>
              </a:lnSpc>
              <a:spcBef>
                <a:spcPct val="0"/>
              </a:spcBef>
            </a:pPr>
            <a:r>
              <a:rPr lang="en-US" sz="3199" spc="-79" dirty="0">
                <a:solidFill>
                  <a:srgbClr val="74D5D0"/>
                </a:solidFill>
                <a:latin typeface="Poppins 1 Bold"/>
              </a:rPr>
              <a:t>Branding Changes</a:t>
            </a:r>
          </a:p>
        </p:txBody>
      </p:sp>
      <p:pic>
        <p:nvPicPr>
          <p:cNvPr id="7" name="Picture 6" descr="A blue background with white dots&#10;&#10;Description automatically generated">
            <a:extLst>
              <a:ext uri="{FF2B5EF4-FFF2-40B4-BE49-F238E27FC236}">
                <a16:creationId xmlns:a16="http://schemas.microsoft.com/office/drawing/2014/main" id="{4F5E68F9-764F-A7B5-5864-AD49E65A53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2217"/>
          <a:stretch/>
        </p:blipFill>
        <p:spPr>
          <a:xfrm>
            <a:off x="8122316" y="2046312"/>
            <a:ext cx="8717891" cy="624840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8961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1F58DE0F1E545AEF72F8AEDD0D5AA" ma:contentTypeVersion="18" ma:contentTypeDescription="Create a new document." ma:contentTypeScope="" ma:versionID="8ab77b1e1d4806870b99562ab4032b93">
  <xsd:schema xmlns:xsd="http://www.w3.org/2001/XMLSchema" xmlns:xs="http://www.w3.org/2001/XMLSchema" xmlns:p="http://schemas.microsoft.com/office/2006/metadata/properties" xmlns:ns2="9751ec72-ed6c-4727-a4e3-c66769935dc9" xmlns:ns3="e1c61404-3a59-45d8-9562-1ade35847c56" targetNamespace="http://schemas.microsoft.com/office/2006/metadata/properties" ma:root="true" ma:fieldsID="26bc027d042682cce82036c633bcdcba" ns2:_="" ns3:_="">
    <xsd:import namespace="9751ec72-ed6c-4727-a4e3-c66769935dc9"/>
    <xsd:import namespace="e1c61404-3a59-45d8-9562-1ade35847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1ec72-ed6c-4727-a4e3-c66769935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3fd612-32ae-4dcb-a41a-4bb6b3cc50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61404-3a59-45d8-9562-1ade35847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6fb4d7c-1a97-4ddc-8b1e-7438a96cb224}" ma:internalName="TaxCatchAll" ma:showField="CatchAllData" ma:web="e1c61404-3a59-45d8-9562-1ade35847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FED8E-0555-4BCA-9E29-178E06C6A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1ec72-ed6c-4727-a4e3-c66769935dc9"/>
    <ds:schemaRef ds:uri="e1c61404-3a59-45d8-9562-1ade35847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56071B-1B4F-4497-AE92-687B9EA65E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891</Words>
  <Application>Microsoft Office PowerPoint</Application>
  <PresentationFormat>Custom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Courier New</vt:lpstr>
      <vt:lpstr>Poppins 1</vt:lpstr>
      <vt:lpstr>Times New Roman</vt:lpstr>
      <vt:lpstr>Calibri</vt:lpstr>
      <vt:lpstr>Arial</vt:lpstr>
      <vt:lpstr>Poppins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Control Sales Presentation 2023</dc:title>
  <dc:creator>Aleesha</dc:creator>
  <cp:lastModifiedBy>Aleesha Cocker</cp:lastModifiedBy>
  <cp:revision>23</cp:revision>
  <cp:lastPrinted>2023-11-17T09:17:32Z</cp:lastPrinted>
  <dcterms:created xsi:type="dcterms:W3CDTF">2006-08-16T00:00:00Z</dcterms:created>
  <dcterms:modified xsi:type="dcterms:W3CDTF">2023-11-20T09:04:11Z</dcterms:modified>
  <dc:identifier>DAFuOiFxRbY</dc:identifier>
</cp:coreProperties>
</file>